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46" d="100"/>
          <a:sy n="46" d="100"/>
        </p:scale>
        <p:origin x="-64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25AEC-0EAC-4F33-B9F1-C142C87B2960}" type="datetimeFigureOut">
              <a:rPr lang="ru-RU" smtClean="0"/>
              <a:t>08.03.2012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D7C19-B7E6-4B4E-B170-AE79EA5FBDD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25AEC-0EAC-4F33-B9F1-C142C87B2960}" type="datetimeFigureOut">
              <a:rPr lang="ru-RU" smtClean="0"/>
              <a:t>08.03.2012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D7C19-B7E6-4B4E-B170-AE79EA5FBDD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25AEC-0EAC-4F33-B9F1-C142C87B2960}" type="datetimeFigureOut">
              <a:rPr lang="ru-RU" smtClean="0"/>
              <a:t>08.03.2012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D7C19-B7E6-4B4E-B170-AE79EA5FBDD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25AEC-0EAC-4F33-B9F1-C142C87B2960}" type="datetimeFigureOut">
              <a:rPr lang="ru-RU" smtClean="0"/>
              <a:t>08.03.2012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D7C19-B7E6-4B4E-B170-AE79EA5FBDD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25AEC-0EAC-4F33-B9F1-C142C87B2960}" type="datetimeFigureOut">
              <a:rPr lang="ru-RU" smtClean="0"/>
              <a:t>08.03.2012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D7C19-B7E6-4B4E-B170-AE79EA5FBDD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25AEC-0EAC-4F33-B9F1-C142C87B2960}" type="datetimeFigureOut">
              <a:rPr lang="ru-RU" smtClean="0"/>
              <a:t>08.03.2012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D7C19-B7E6-4B4E-B170-AE79EA5FBDD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25AEC-0EAC-4F33-B9F1-C142C87B2960}" type="datetimeFigureOut">
              <a:rPr lang="ru-RU" smtClean="0"/>
              <a:t>08.03.2012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D7C19-B7E6-4B4E-B170-AE79EA5FBDD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25AEC-0EAC-4F33-B9F1-C142C87B2960}" type="datetimeFigureOut">
              <a:rPr lang="ru-RU" smtClean="0"/>
              <a:t>08.03.2012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D7C19-B7E6-4B4E-B170-AE79EA5FBDD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25AEC-0EAC-4F33-B9F1-C142C87B2960}" type="datetimeFigureOut">
              <a:rPr lang="ru-RU" smtClean="0"/>
              <a:t>08.03.2012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D7C19-B7E6-4B4E-B170-AE79EA5FBDD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25AEC-0EAC-4F33-B9F1-C142C87B2960}" type="datetimeFigureOut">
              <a:rPr lang="ru-RU" smtClean="0"/>
              <a:t>08.03.2012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D7C19-B7E6-4B4E-B170-AE79EA5FBDD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25AEC-0EAC-4F33-B9F1-C142C87B2960}" type="datetimeFigureOut">
              <a:rPr lang="ru-RU" smtClean="0"/>
              <a:t>08.03.2012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D7C19-B7E6-4B4E-B170-AE79EA5FBDD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525AEC-0EAC-4F33-B9F1-C142C87B2960}" type="datetimeFigureOut">
              <a:rPr lang="ru-RU" smtClean="0"/>
              <a:t>08.03.2012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FD7C19-B7E6-4B4E-B170-AE79EA5FBDD5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14480" y="1928802"/>
            <a:ext cx="60348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err="1"/>
              <a:t>Квантовомеханическая</a:t>
            </a:r>
            <a:r>
              <a:rPr lang="ru-RU" sz="2800" b="1" dirty="0"/>
              <a:t> теория атома</a:t>
            </a:r>
            <a:endParaRPr lang="ru-RU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00034" y="1582341"/>
            <a:ext cx="7929618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/>
              <a:t>Ограниченность </a:t>
            </a:r>
            <a:r>
              <a:rPr lang="ru-RU" sz="2400" dirty="0" err="1"/>
              <a:t>боровской</a:t>
            </a:r>
            <a:r>
              <a:rPr lang="ru-RU" sz="2400" dirty="0"/>
              <a:t> модели атома коренилась в ограниченности классических представлений о движении микрочастиц. Стало ясно, что для дальнейшего развития теории атома необходимо критически пересмотреть основные представления о движении и взаимодействии микрочастиц. </a:t>
            </a:r>
            <a:endParaRPr lang="en-US" sz="2400" dirty="0" smtClean="0"/>
          </a:p>
          <a:p>
            <a:pPr algn="ctr"/>
            <a:r>
              <a:rPr lang="ru-RU" sz="2400" dirty="0" smtClean="0"/>
              <a:t>Неудовлетворительность </a:t>
            </a:r>
            <a:r>
              <a:rPr lang="ru-RU" sz="2400" dirty="0"/>
              <a:t>модели, основанной на классической механике с добавлением условий квантования, отчётливо понимал и сам Бор, взгляды которого оказали большое влияние на дальнейшее развитие А. ф.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071546"/>
            <a:ext cx="885828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/>
              <a:t>Началом нового этапа развития А. ф. послужила идея, высказанная французским физиком Л. де Бройлем (1924) </a:t>
            </a:r>
            <a:endParaRPr lang="en-US" sz="2400" dirty="0" smtClean="0"/>
          </a:p>
          <a:p>
            <a:pPr algn="ctr"/>
            <a:r>
              <a:rPr lang="ru-RU" sz="2400" dirty="0" smtClean="0"/>
              <a:t>о </a:t>
            </a:r>
            <a:r>
              <a:rPr lang="ru-RU" sz="2400" dirty="0"/>
              <a:t>двойственной природе движения микрообъектов, </a:t>
            </a:r>
            <a:endParaRPr lang="en-US" sz="2400" dirty="0" smtClean="0"/>
          </a:p>
          <a:p>
            <a:pPr algn="ctr"/>
            <a:r>
              <a:rPr lang="ru-RU" sz="2400" dirty="0" smtClean="0"/>
              <a:t>в </a:t>
            </a:r>
            <a:r>
              <a:rPr lang="ru-RU" sz="2400" dirty="0"/>
              <a:t>частности </a:t>
            </a:r>
            <a:r>
              <a:rPr lang="ru-RU" sz="2400" dirty="0" smtClean="0"/>
              <a:t>электрона</a:t>
            </a:r>
            <a:r>
              <a:rPr lang="ru-RU" sz="2400" i="1" dirty="0" smtClean="0"/>
              <a:t>.</a:t>
            </a:r>
            <a:r>
              <a:rPr lang="ru-RU" sz="2400" dirty="0"/>
              <a:t> </a:t>
            </a:r>
            <a:endParaRPr lang="en-US" sz="2400" dirty="0" smtClean="0"/>
          </a:p>
          <a:p>
            <a:pPr algn="ctr"/>
            <a:r>
              <a:rPr lang="ru-RU" sz="2400" dirty="0" smtClean="0"/>
              <a:t>Эта </a:t>
            </a:r>
            <a:r>
              <a:rPr lang="ru-RU" sz="2400" dirty="0"/>
              <a:t>идея стала исходным </a:t>
            </a:r>
            <a:r>
              <a:rPr lang="ru-RU" sz="2400" dirty="0" smtClean="0"/>
              <a:t>пунктом</a:t>
            </a:r>
            <a:r>
              <a:rPr lang="en-US" sz="2400" dirty="0" smtClean="0"/>
              <a:t>    </a:t>
            </a:r>
          </a:p>
          <a:p>
            <a:pPr algn="ctr"/>
            <a:r>
              <a:rPr lang="ru-RU" sz="2400" b="1" dirty="0" smtClean="0"/>
              <a:t>квантовой </a:t>
            </a:r>
            <a:r>
              <a:rPr lang="ru-RU" sz="2400" b="1" dirty="0"/>
              <a:t>механики</a:t>
            </a:r>
            <a:r>
              <a:rPr lang="ru-RU" sz="2400" dirty="0"/>
              <a:t>, </a:t>
            </a:r>
            <a:endParaRPr lang="en-US" sz="2400" dirty="0" smtClean="0"/>
          </a:p>
          <a:p>
            <a:pPr algn="ctr"/>
            <a:r>
              <a:rPr lang="ru-RU" sz="2400" dirty="0" smtClean="0"/>
              <a:t>созданной </a:t>
            </a:r>
            <a:r>
              <a:rPr lang="ru-RU" sz="2400" dirty="0"/>
              <a:t>в 1925-26 трудами </a:t>
            </a:r>
            <a:endParaRPr lang="en-US" sz="2400" dirty="0" smtClean="0"/>
          </a:p>
          <a:p>
            <a:pPr algn="ctr"/>
            <a:r>
              <a:rPr lang="ru-RU" sz="2400" dirty="0" smtClean="0"/>
              <a:t>В</a:t>
            </a:r>
            <a:r>
              <a:rPr lang="ru-RU" sz="2400" dirty="0"/>
              <a:t>. Гейзенберга и М. Борна (Германия), Э. Шрёдингера (Австрия) и П. Дирака (Англия), </a:t>
            </a:r>
            <a:endParaRPr lang="en-US" sz="2400" dirty="0" smtClean="0"/>
          </a:p>
          <a:p>
            <a:pPr algn="ctr"/>
            <a:r>
              <a:rPr lang="ru-RU" sz="2400" dirty="0" smtClean="0"/>
              <a:t>и </a:t>
            </a:r>
            <a:r>
              <a:rPr lang="ru-RU" sz="2400" dirty="0"/>
              <a:t>разработанной на её основе современной </a:t>
            </a:r>
            <a:r>
              <a:rPr lang="ru-RU" sz="2400" dirty="0" err="1"/>
              <a:t>квантовомеханической</a:t>
            </a:r>
            <a:r>
              <a:rPr lang="ru-RU" sz="2400" dirty="0"/>
              <a:t> теории атома.</a:t>
            </a:r>
            <a:br>
              <a:rPr lang="ru-RU" sz="2400" dirty="0"/>
            </a:br>
            <a:endParaRPr lang="ru-RU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571480"/>
            <a:ext cx="885828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/>
              <a:t>Согласно квантовой механике, электрон не движется по траектории (орбите), подобно твёрдому шарику; </a:t>
            </a:r>
            <a:endParaRPr lang="en-US" sz="2400" dirty="0" smtClean="0"/>
          </a:p>
          <a:p>
            <a:pPr algn="ctr"/>
            <a:r>
              <a:rPr lang="ru-RU" sz="2400" dirty="0" smtClean="0"/>
              <a:t>движению </a:t>
            </a:r>
            <a:r>
              <a:rPr lang="ru-RU" sz="2400" dirty="0"/>
              <a:t>электрона присущи также и некоторые особенности, характерные для распространения волн. </a:t>
            </a:r>
            <a:endParaRPr lang="en-US" sz="2400" dirty="0" smtClean="0"/>
          </a:p>
          <a:p>
            <a:pPr algn="ctr"/>
            <a:r>
              <a:rPr lang="ru-RU" sz="2400" dirty="0" smtClean="0"/>
              <a:t>С </a:t>
            </a:r>
            <a:r>
              <a:rPr lang="ru-RU" sz="2400" dirty="0"/>
              <a:t>одной стороны, электрон всегда действует (например, при столкновениях) как единое целое, как частица, обладающая неделимым зарядом и массой; в то же время электроны с определённой энергией и импульсом распространяются подобно плоской волне, обладающей определённой частотой (и определённой длиной волны</a:t>
            </a:r>
            <a:r>
              <a:rPr lang="ru-RU" dirty="0"/>
              <a:t>).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85720" y="4786322"/>
            <a:ext cx="842968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/>
              <a:t>Энергия электрона </a:t>
            </a:r>
            <a:r>
              <a:rPr lang="ru-RU" sz="2400" i="1" dirty="0" smtClean="0"/>
              <a:t>Е</a:t>
            </a:r>
            <a:r>
              <a:rPr lang="en-US" sz="2400" i="1" dirty="0" smtClean="0"/>
              <a:t>   </a:t>
            </a:r>
            <a:r>
              <a:rPr lang="ru-RU" sz="2400" dirty="0" smtClean="0"/>
              <a:t>как </a:t>
            </a:r>
            <a:r>
              <a:rPr lang="ru-RU" sz="2400" dirty="0"/>
              <a:t>частицы связана с частотой </a:t>
            </a:r>
            <a:r>
              <a:rPr lang="ru-RU" sz="2400" i="1" dirty="0" err="1"/>
              <a:t>v</a:t>
            </a:r>
            <a:r>
              <a:rPr lang="ru-RU" sz="2400" dirty="0"/>
              <a:t> электронной волны соотношением: </a:t>
            </a:r>
            <a:r>
              <a:rPr lang="ru-RU" sz="2400" i="1" dirty="0" err="1"/>
              <a:t>E=hv</a:t>
            </a:r>
            <a:r>
              <a:rPr lang="ru-RU" sz="2400" i="1" dirty="0"/>
              <a:t>,</a:t>
            </a:r>
            <a:r>
              <a:rPr lang="ru-RU" sz="2400" dirty="0"/>
              <a:t> </a:t>
            </a:r>
            <a:endParaRPr lang="en-US" sz="2400" dirty="0" smtClean="0"/>
          </a:p>
          <a:p>
            <a:pPr algn="ctr"/>
            <a:r>
              <a:rPr lang="ru-RU" sz="2400" dirty="0" smtClean="0"/>
              <a:t>а </a:t>
            </a:r>
            <a:r>
              <a:rPr lang="ru-RU" sz="2400" dirty="0"/>
              <a:t>его импульс </a:t>
            </a:r>
            <a:r>
              <a:rPr lang="ru-RU" sz="2400" i="1" dirty="0" err="1"/>
              <a:t>р</a:t>
            </a:r>
            <a:r>
              <a:rPr lang="ru-RU" sz="2400" i="1" dirty="0"/>
              <a:t> -</a:t>
            </a:r>
            <a:r>
              <a:rPr lang="ru-RU" sz="2400" dirty="0"/>
              <a:t> с длиной волны </a:t>
            </a:r>
            <a:r>
              <a:rPr lang="en-US" sz="2400" dirty="0" smtClean="0"/>
              <a:t>  </a:t>
            </a:r>
            <a:r>
              <a:rPr lang="ru-RU" sz="2400" dirty="0" smtClean="0"/>
              <a:t>соотношением</a:t>
            </a:r>
            <a:r>
              <a:rPr lang="ru-RU" sz="2400" dirty="0"/>
              <a:t>: </a:t>
            </a:r>
            <a:r>
              <a:rPr lang="ru-RU" sz="2400" i="1" dirty="0" err="1"/>
              <a:t>р</a:t>
            </a:r>
            <a:r>
              <a:rPr lang="ru-RU" sz="2400" i="1" dirty="0"/>
              <a:t> = </a:t>
            </a:r>
            <a:r>
              <a:rPr lang="ru-RU" sz="2400" i="1" dirty="0" err="1"/>
              <a:t>h</a:t>
            </a:r>
            <a:r>
              <a:rPr lang="ru-RU" sz="2400" i="1" dirty="0"/>
              <a:t>/</a:t>
            </a:r>
            <a:r>
              <a:rPr lang="ru-RU" sz="2400" i="1" dirty="0" err="1"/>
              <a:t>l</a:t>
            </a:r>
            <a:r>
              <a:rPr lang="ru-RU" sz="2400" i="1" dirty="0"/>
              <a:t>.</a:t>
            </a:r>
            <a:r>
              <a:rPr lang="ru-RU" sz="2400" dirty="0"/>
              <a:t/>
            </a:r>
            <a:br>
              <a:rPr lang="ru-RU" sz="2400" dirty="0"/>
            </a:br>
            <a:endParaRPr lang="ru-RU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0034" y="1997839"/>
            <a:ext cx="778674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/>
              <a:t>Устойчивые движения электрона в атоме, </a:t>
            </a:r>
            <a:endParaRPr lang="en-US" sz="2400" dirty="0" smtClean="0"/>
          </a:p>
          <a:p>
            <a:pPr algn="ctr"/>
            <a:r>
              <a:rPr lang="ru-RU" sz="2400" dirty="0" smtClean="0"/>
              <a:t>как </a:t>
            </a:r>
            <a:r>
              <a:rPr lang="ru-RU" sz="2400" dirty="0"/>
              <a:t>показал Шрёдингер (1926), </a:t>
            </a:r>
            <a:endParaRPr lang="en-US" sz="2400" dirty="0" smtClean="0"/>
          </a:p>
          <a:p>
            <a:pPr algn="ctr"/>
            <a:r>
              <a:rPr lang="ru-RU" sz="2400" dirty="0" smtClean="0"/>
              <a:t>в </a:t>
            </a:r>
            <a:r>
              <a:rPr lang="ru-RU" sz="2400" dirty="0"/>
              <a:t>некотором отношении аналогичны </a:t>
            </a:r>
            <a:r>
              <a:rPr lang="ru-RU" sz="2400" b="1" dirty="0"/>
              <a:t>стоячим волнам</a:t>
            </a:r>
            <a:r>
              <a:rPr lang="ru-RU" sz="2400" dirty="0"/>
              <a:t>, амплитуды которых в разных точках различны. </a:t>
            </a:r>
            <a:endParaRPr lang="en-US" sz="2400" dirty="0" smtClean="0"/>
          </a:p>
          <a:p>
            <a:pPr algn="ctr"/>
            <a:r>
              <a:rPr lang="ru-RU" sz="2400" dirty="0" smtClean="0"/>
              <a:t>При </a:t>
            </a:r>
            <a:r>
              <a:rPr lang="ru-RU" sz="2400" dirty="0"/>
              <a:t>этом в атоме, как в колебательной системе, возможны лишь некоторые "избранные" движения с определёнными значениями энергии, момента количества движения и проекции момента электрона в атоме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42910" y="2136339"/>
            <a:ext cx="778674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/>
              <a:t>Каждое стационарное состояние атома описывается при помощи </a:t>
            </a:r>
            <a:r>
              <a:rPr lang="ru-RU" sz="2400" dirty="0" smtClean="0"/>
              <a:t>некоторой</a:t>
            </a:r>
            <a:r>
              <a:rPr lang="en-US" sz="2400" dirty="0" smtClean="0"/>
              <a:t>    </a:t>
            </a:r>
            <a:r>
              <a:rPr lang="ru-RU" sz="2400" b="1" dirty="0" smtClean="0"/>
              <a:t>волновой </a:t>
            </a:r>
            <a:r>
              <a:rPr lang="ru-RU" sz="2400" b="1" dirty="0"/>
              <a:t>функции</a:t>
            </a:r>
            <a:r>
              <a:rPr lang="ru-RU" sz="2400" dirty="0"/>
              <a:t>, являющейся решением волнового уравнения особого типа - уравнения Шрёдингера; </a:t>
            </a:r>
            <a:endParaRPr lang="en-US" sz="2400" dirty="0" smtClean="0"/>
          </a:p>
          <a:p>
            <a:pPr algn="ctr"/>
            <a:r>
              <a:rPr lang="ru-RU" sz="2400" dirty="0" smtClean="0"/>
              <a:t>волновой </a:t>
            </a:r>
            <a:r>
              <a:rPr lang="ru-RU" sz="2400" dirty="0"/>
              <a:t>функции соответствует "электронное облако", характеризующее (в среднем) распределение плотности электронного заряда в атоме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596" y="714356"/>
            <a:ext cx="835824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/>
              <a:t>На основе квантовой механики удалось путём решения уравнения Шрёдингера правильно рассчитать энергии электронов в сложных атомах. Приближённые методы таких расчётов были разработаны в 1928 Д. </a:t>
            </a:r>
            <a:r>
              <a:rPr lang="ru-RU" sz="2400" dirty="0" err="1"/>
              <a:t>Хартри</a:t>
            </a:r>
            <a:r>
              <a:rPr lang="ru-RU" sz="2400" dirty="0"/>
              <a:t> (Англия) и </a:t>
            </a:r>
            <a:endParaRPr lang="en-US" sz="2400" dirty="0" smtClean="0"/>
          </a:p>
          <a:p>
            <a:pPr algn="ctr"/>
            <a:r>
              <a:rPr lang="ru-RU" sz="2400" dirty="0" smtClean="0"/>
              <a:t>в </a:t>
            </a:r>
            <a:r>
              <a:rPr lang="ru-RU" sz="2400" dirty="0"/>
              <a:t>1930 В. А. Фоком (СССР</a:t>
            </a:r>
            <a:r>
              <a:rPr lang="ru-RU" sz="2400" dirty="0" smtClean="0"/>
              <a:t>).</a:t>
            </a:r>
            <a:endParaRPr lang="en-US" sz="2400" dirty="0" smtClean="0"/>
          </a:p>
          <a:p>
            <a:pPr algn="ctr"/>
            <a:r>
              <a:rPr lang="ru-RU" sz="2400" dirty="0" smtClean="0"/>
              <a:t> </a:t>
            </a:r>
            <a:r>
              <a:rPr lang="ru-RU" sz="2400" dirty="0"/>
              <a:t>Исследования атомных спектров полностью подтвердили </a:t>
            </a:r>
            <a:r>
              <a:rPr lang="ru-RU" sz="2400" dirty="0" err="1"/>
              <a:t>квантовомеханическую</a:t>
            </a:r>
            <a:r>
              <a:rPr lang="ru-RU" sz="2400" dirty="0"/>
              <a:t> теорию атома.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71472" y="3357562"/>
            <a:ext cx="821533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/>
              <a:t>выяснилось, что состояние электрона в атоме существенно зависит от его </a:t>
            </a:r>
            <a:r>
              <a:rPr lang="ru-RU" sz="2400" b="1" dirty="0"/>
              <a:t>спина</a:t>
            </a:r>
            <a:r>
              <a:rPr lang="ru-RU" sz="2400" dirty="0"/>
              <a:t> - собственного механического момента количества движения. </a:t>
            </a:r>
            <a:endParaRPr lang="en-US" sz="2400" dirty="0" smtClean="0"/>
          </a:p>
          <a:p>
            <a:pPr algn="ctr"/>
            <a:r>
              <a:rPr lang="ru-RU" sz="2400" dirty="0" smtClean="0"/>
              <a:t>Было </a:t>
            </a:r>
            <a:r>
              <a:rPr lang="ru-RU" sz="2400" dirty="0"/>
              <a:t>дано объяснение действия внешних электрических и магнитных полей на атом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7158" y="1997839"/>
            <a:ext cx="835824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/>
              <a:t>Важный общий принцип, связанный со спином электрона, был открыт швейцарским физиком В. Паули (1925) </a:t>
            </a:r>
            <a:r>
              <a:rPr lang="en-US" sz="2400" dirty="0" smtClean="0"/>
              <a:t>,</a:t>
            </a:r>
            <a:r>
              <a:rPr lang="ru-RU" sz="2400" i="1" dirty="0"/>
              <a:t> </a:t>
            </a:r>
            <a:r>
              <a:rPr lang="ru-RU" sz="2400" dirty="0"/>
              <a:t>согласно этому принципу, </a:t>
            </a:r>
            <a:endParaRPr lang="en-US" sz="2400" dirty="0" smtClean="0"/>
          </a:p>
          <a:p>
            <a:pPr algn="ctr"/>
            <a:r>
              <a:rPr lang="ru-RU" sz="2400" dirty="0" smtClean="0"/>
              <a:t>в </a:t>
            </a:r>
            <a:r>
              <a:rPr lang="ru-RU" sz="2400" dirty="0"/>
              <a:t>каждом электронном состоянии в атоме </a:t>
            </a:r>
            <a:endParaRPr lang="en-US" sz="2400" dirty="0" smtClean="0"/>
          </a:p>
          <a:p>
            <a:pPr algn="ctr"/>
            <a:r>
              <a:rPr lang="ru-RU" sz="2400" dirty="0" smtClean="0"/>
              <a:t>может </a:t>
            </a:r>
            <a:r>
              <a:rPr lang="ru-RU" sz="2400" dirty="0"/>
              <a:t>находиться только один электрон; </a:t>
            </a:r>
            <a:endParaRPr lang="en-US" sz="2400" dirty="0" smtClean="0"/>
          </a:p>
          <a:p>
            <a:pPr algn="ctr"/>
            <a:r>
              <a:rPr lang="ru-RU" sz="2400" dirty="0" smtClean="0"/>
              <a:t>если </a:t>
            </a:r>
            <a:r>
              <a:rPr lang="ru-RU" sz="2400" dirty="0"/>
              <a:t>данное состояние уже занято каким-либо электроном, </a:t>
            </a:r>
            <a:endParaRPr lang="en-US" sz="2400" dirty="0" smtClean="0"/>
          </a:p>
          <a:p>
            <a:pPr algn="ctr"/>
            <a:r>
              <a:rPr lang="ru-RU" sz="2400" dirty="0" smtClean="0"/>
              <a:t>то </a:t>
            </a:r>
            <a:r>
              <a:rPr lang="ru-RU" sz="2400" dirty="0"/>
              <a:t>последующий электрон, входя в состав атома, вынужден занимать другое состояние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71472" y="1859340"/>
            <a:ext cx="807249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/>
              <a:t>На основе принципа Паули были окончательно установлены </a:t>
            </a:r>
            <a:r>
              <a:rPr lang="ru-RU" sz="2400" b="1" dirty="0"/>
              <a:t>числа заполнения</a:t>
            </a:r>
            <a:r>
              <a:rPr lang="ru-RU" sz="2400" dirty="0"/>
              <a:t> электронных оболочек </a:t>
            </a:r>
            <a:endParaRPr lang="en-US" sz="2400" dirty="0" smtClean="0"/>
          </a:p>
          <a:p>
            <a:pPr algn="ctr"/>
            <a:r>
              <a:rPr lang="ru-RU" sz="2400" dirty="0" smtClean="0"/>
              <a:t>в </a:t>
            </a:r>
            <a:r>
              <a:rPr lang="ru-RU" sz="2400" dirty="0"/>
              <a:t>сложных атомах, определяющие периодичность свойств элементов</a:t>
            </a:r>
            <a:r>
              <a:rPr lang="ru-RU" sz="2400" dirty="0" smtClean="0"/>
              <a:t>.</a:t>
            </a:r>
            <a:endParaRPr lang="en-US" sz="2400" dirty="0" smtClean="0"/>
          </a:p>
          <a:p>
            <a:pPr algn="ctr"/>
            <a:r>
              <a:rPr lang="ru-RU" sz="2400" dirty="0" smtClean="0"/>
              <a:t> </a:t>
            </a:r>
            <a:r>
              <a:rPr lang="ru-RU" sz="2400" dirty="0"/>
              <a:t>Исходя из квантовой механики, немецкие физики </a:t>
            </a:r>
            <a:endParaRPr lang="en-US" sz="2400" dirty="0" smtClean="0"/>
          </a:p>
          <a:p>
            <a:pPr algn="ctr"/>
            <a:r>
              <a:rPr lang="ru-RU" sz="2400" dirty="0" smtClean="0"/>
              <a:t>В</a:t>
            </a:r>
            <a:r>
              <a:rPr lang="ru-RU" sz="2400" dirty="0"/>
              <a:t>. </a:t>
            </a:r>
            <a:r>
              <a:rPr lang="ru-RU" sz="2400" dirty="0" err="1"/>
              <a:t>Гейтлер</a:t>
            </a:r>
            <a:r>
              <a:rPr lang="ru-RU" sz="2400" dirty="0"/>
              <a:t> и Ф. Лондон (1927) </a:t>
            </a:r>
            <a:endParaRPr lang="en-US" sz="2400" dirty="0" smtClean="0"/>
          </a:p>
          <a:p>
            <a:pPr algn="ctr"/>
            <a:r>
              <a:rPr lang="ru-RU" sz="2400" dirty="0" smtClean="0"/>
              <a:t>дали </a:t>
            </a:r>
            <a:r>
              <a:rPr lang="ru-RU" sz="2400" dirty="0"/>
              <a:t>теорию т. н. гомеополярной химической связи двух одинаковых атомов (например, атомов водорода в молекуле H</a:t>
            </a:r>
            <a:r>
              <a:rPr lang="ru-RU" sz="2400" baseline="-25000" dirty="0"/>
              <a:t>2</a:t>
            </a:r>
            <a:r>
              <a:rPr lang="ru-RU" sz="2400" dirty="0"/>
              <a:t>), не объяснимой в рамках </a:t>
            </a:r>
            <a:r>
              <a:rPr lang="ru-RU" sz="2400" dirty="0" err="1"/>
              <a:t>боровской</a:t>
            </a:r>
            <a:r>
              <a:rPr lang="ru-RU" sz="2400" dirty="0"/>
              <a:t> модели атома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14348" y="1859340"/>
            <a:ext cx="800105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/>
              <a:t>Основными разделами современной А. ф. являются </a:t>
            </a:r>
            <a:endParaRPr lang="en-US" sz="2400" dirty="0" smtClean="0"/>
          </a:p>
          <a:p>
            <a:pPr algn="ctr"/>
            <a:r>
              <a:rPr lang="ru-RU" sz="2400" dirty="0" smtClean="0"/>
              <a:t>теория </a:t>
            </a:r>
            <a:r>
              <a:rPr lang="ru-RU" sz="2400" dirty="0"/>
              <a:t>атома, атомная (оптическая) спектроскопия, рентгеновская спектроскопия, радиоспектроскопия </a:t>
            </a:r>
            <a:endParaRPr lang="en-US" sz="2400" dirty="0" smtClean="0"/>
          </a:p>
          <a:p>
            <a:pPr algn="ctr"/>
            <a:r>
              <a:rPr lang="ru-RU" sz="2400" dirty="0" smtClean="0"/>
              <a:t>(</a:t>
            </a:r>
            <a:r>
              <a:rPr lang="ru-RU" sz="2400" dirty="0"/>
              <a:t>она исследует также и вращательные уровни молекул), физика атомных и ионных столкновений. </a:t>
            </a:r>
            <a:endParaRPr lang="en-US" sz="2400" dirty="0" smtClean="0"/>
          </a:p>
          <a:p>
            <a:pPr algn="ctr"/>
            <a:r>
              <a:rPr lang="ru-RU" sz="2400" dirty="0" smtClean="0"/>
              <a:t>Различные </a:t>
            </a:r>
            <a:r>
              <a:rPr lang="ru-RU" sz="2400" dirty="0"/>
              <a:t>разделы спектроскопии охватывают разные диапазоны частот излучения и, соответственно, разные диапазоны энергий квантов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71472" y="2413338"/>
            <a:ext cx="757242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/>
              <a:t>Рентгеновская спектроскопия измерением </a:t>
            </a:r>
            <a:endParaRPr lang="en-US" sz="2400" dirty="0" smtClean="0"/>
          </a:p>
          <a:p>
            <a:pPr algn="ctr"/>
            <a:r>
              <a:rPr lang="ru-RU" sz="2400" dirty="0" smtClean="0"/>
              <a:t>испускания </a:t>
            </a:r>
            <a:r>
              <a:rPr lang="ru-RU" sz="2400" dirty="0"/>
              <a:t>и поглощения рентгеновских лучей </a:t>
            </a:r>
            <a:endParaRPr lang="en-US" sz="2400" dirty="0" smtClean="0"/>
          </a:p>
          <a:p>
            <a:pPr algn="ctr"/>
            <a:r>
              <a:rPr lang="ru-RU" sz="2400" dirty="0" smtClean="0"/>
              <a:t>позволяет </a:t>
            </a:r>
            <a:r>
              <a:rPr lang="ru-RU" sz="2400" dirty="0"/>
              <a:t>определить главным образом </a:t>
            </a:r>
            <a:endParaRPr lang="en-US" sz="2400" dirty="0" smtClean="0"/>
          </a:p>
          <a:p>
            <a:pPr algn="ctr"/>
            <a:r>
              <a:rPr lang="ru-RU" sz="2400" dirty="0" smtClean="0"/>
              <a:t>энергии </a:t>
            </a:r>
            <a:r>
              <a:rPr lang="ru-RU" sz="2400" dirty="0"/>
              <a:t>связи внутренних электронов </a:t>
            </a:r>
            <a:endParaRPr lang="en-US" sz="2400" dirty="0" smtClean="0"/>
          </a:p>
          <a:p>
            <a:pPr algn="ctr"/>
            <a:r>
              <a:rPr lang="ru-RU" sz="2400" dirty="0" smtClean="0"/>
              <a:t>с </a:t>
            </a:r>
            <a:r>
              <a:rPr lang="ru-RU" sz="2400" dirty="0"/>
              <a:t>ядром атома (энергии ионизации</a:t>
            </a:r>
            <a:r>
              <a:rPr lang="ru-RU" sz="2400" dirty="0" smtClean="0"/>
              <a:t>),</a:t>
            </a:r>
            <a:endParaRPr lang="en-US" sz="2400" dirty="0" smtClean="0"/>
          </a:p>
          <a:p>
            <a:pPr algn="ctr"/>
            <a:r>
              <a:rPr lang="ru-RU" sz="2400" dirty="0" smtClean="0"/>
              <a:t> </a:t>
            </a:r>
            <a:r>
              <a:rPr lang="ru-RU" sz="2400" dirty="0"/>
              <a:t>распределение электрического поля внутри атома.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71472" y="1997839"/>
            <a:ext cx="792961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/>
              <a:t>Оптическая спектроскопия </a:t>
            </a:r>
            <a:endParaRPr lang="en-US" sz="2400" dirty="0" smtClean="0"/>
          </a:p>
          <a:p>
            <a:pPr algn="ctr"/>
            <a:r>
              <a:rPr lang="ru-RU" sz="2400" dirty="0" smtClean="0"/>
              <a:t>изучает </a:t>
            </a:r>
            <a:r>
              <a:rPr lang="ru-RU" sz="2400" dirty="0"/>
              <a:t>совокупности спектральных линий, </a:t>
            </a:r>
            <a:endParaRPr lang="en-US" sz="2400" dirty="0" smtClean="0"/>
          </a:p>
          <a:p>
            <a:pPr algn="ctr"/>
            <a:r>
              <a:rPr lang="ru-RU" sz="2400" dirty="0" smtClean="0"/>
              <a:t>испускаемых </a:t>
            </a:r>
            <a:r>
              <a:rPr lang="ru-RU" sz="2400" dirty="0"/>
              <a:t>атомами, </a:t>
            </a:r>
            <a:endParaRPr lang="en-US" sz="2400" dirty="0" smtClean="0"/>
          </a:p>
          <a:p>
            <a:pPr algn="ctr"/>
            <a:r>
              <a:rPr lang="ru-RU" sz="2400" dirty="0" smtClean="0"/>
              <a:t>определяет </a:t>
            </a:r>
            <a:r>
              <a:rPr lang="ru-RU" sz="2400" dirty="0"/>
              <a:t>характеристики уровней энергии атома, интенсивности спектральных линий и </a:t>
            </a:r>
            <a:endParaRPr lang="en-US" sz="2400" dirty="0" smtClean="0"/>
          </a:p>
          <a:p>
            <a:pPr algn="ctr"/>
            <a:r>
              <a:rPr lang="ru-RU" sz="2400" dirty="0" smtClean="0"/>
              <a:t>связанные </a:t>
            </a:r>
            <a:r>
              <a:rPr lang="ru-RU" sz="2400" dirty="0"/>
              <a:t>с ними времена жизни атома </a:t>
            </a:r>
            <a:endParaRPr lang="en-US" sz="2400" dirty="0" smtClean="0"/>
          </a:p>
          <a:p>
            <a:pPr algn="ctr"/>
            <a:r>
              <a:rPr lang="ru-RU" sz="2400" dirty="0" smtClean="0"/>
              <a:t>в </a:t>
            </a:r>
            <a:r>
              <a:rPr lang="ru-RU" sz="2400" dirty="0"/>
              <a:t>возбуждённых состояниях</a:t>
            </a:r>
            <a:r>
              <a:rPr lang="ru-RU" sz="2400" dirty="0" smtClean="0"/>
              <a:t>,</a:t>
            </a:r>
            <a:endParaRPr lang="en-US" sz="2400" dirty="0" smtClean="0"/>
          </a:p>
          <a:p>
            <a:pPr algn="ctr"/>
            <a:r>
              <a:rPr lang="ru-RU" sz="2400" dirty="0" smtClean="0"/>
              <a:t> </a:t>
            </a:r>
            <a:r>
              <a:rPr lang="ru-RU" sz="2400" dirty="0"/>
              <a:t>тонкую структуру уровней энергии, </a:t>
            </a:r>
            <a:endParaRPr lang="en-US" sz="2400" dirty="0" smtClean="0"/>
          </a:p>
          <a:p>
            <a:pPr algn="ctr"/>
            <a:r>
              <a:rPr lang="ru-RU" sz="2400" dirty="0" smtClean="0"/>
              <a:t>их </a:t>
            </a:r>
            <a:r>
              <a:rPr lang="ru-RU" sz="2400" dirty="0"/>
              <a:t>смещение и расщепление в электрическом </a:t>
            </a:r>
            <a:endParaRPr lang="en-US" sz="2400" dirty="0" smtClean="0"/>
          </a:p>
          <a:p>
            <a:pPr algn="ctr"/>
            <a:r>
              <a:rPr lang="ru-RU" sz="2400" dirty="0" smtClean="0"/>
              <a:t>и </a:t>
            </a:r>
            <a:r>
              <a:rPr lang="ru-RU" sz="2400" dirty="0"/>
              <a:t>магнитном полях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85786" y="2274838"/>
            <a:ext cx="7715304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/>
              <a:t>Радиоспектроскопия </a:t>
            </a:r>
            <a:endParaRPr lang="en-US" sz="2400" dirty="0" smtClean="0"/>
          </a:p>
          <a:p>
            <a:pPr algn="ctr"/>
            <a:r>
              <a:rPr lang="ru-RU" sz="2400" dirty="0" smtClean="0"/>
              <a:t>детально </a:t>
            </a:r>
            <a:r>
              <a:rPr lang="ru-RU" sz="2400" dirty="0"/>
              <a:t>исследует ширину и форму </a:t>
            </a:r>
            <a:endParaRPr lang="en-US" sz="2400" dirty="0" smtClean="0"/>
          </a:p>
          <a:p>
            <a:pPr algn="ctr"/>
            <a:r>
              <a:rPr lang="ru-RU" sz="2400" dirty="0" smtClean="0"/>
              <a:t>спектральных </a:t>
            </a:r>
            <a:r>
              <a:rPr lang="ru-RU" sz="2400" dirty="0"/>
              <a:t>линий, их сверхтонкую структуру, </a:t>
            </a:r>
            <a:endParaRPr lang="en-US" sz="2400" dirty="0" smtClean="0"/>
          </a:p>
          <a:p>
            <a:pPr algn="ctr"/>
            <a:r>
              <a:rPr lang="ru-RU" sz="2400" dirty="0" smtClean="0"/>
              <a:t>сдвиг </a:t>
            </a:r>
            <a:r>
              <a:rPr lang="ru-RU" sz="2400" dirty="0"/>
              <a:t>и расщепление в магнитном поле, </a:t>
            </a:r>
            <a:endParaRPr lang="en-US" sz="2400" dirty="0" smtClean="0"/>
          </a:p>
          <a:p>
            <a:pPr algn="ctr"/>
            <a:r>
              <a:rPr lang="ru-RU" sz="2400" dirty="0" smtClean="0"/>
              <a:t>вообще </a:t>
            </a:r>
            <a:r>
              <a:rPr lang="ru-RU" sz="2400" dirty="0"/>
              <a:t>внутриатомные процессы, </a:t>
            </a:r>
            <a:endParaRPr lang="en-US" sz="2400" dirty="0" smtClean="0"/>
          </a:p>
          <a:p>
            <a:pPr algn="ctr"/>
            <a:r>
              <a:rPr lang="ru-RU" sz="2400" dirty="0" smtClean="0"/>
              <a:t>вызываемые </a:t>
            </a:r>
            <a:r>
              <a:rPr lang="ru-RU" sz="2400" dirty="0"/>
              <a:t>очень слабыми взаимодействиями и влияниями среды.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42910" y="2413338"/>
            <a:ext cx="778674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/>
              <a:t>Анализ результатов столкновений быстрых электронов и ионов с атомами даёт возможность получить сведения о распределении плотности электронного заряда ("электронного облака") внутри атома</a:t>
            </a:r>
            <a:r>
              <a:rPr lang="ru-RU" sz="2400" dirty="0" smtClean="0"/>
              <a:t>,</a:t>
            </a:r>
            <a:endParaRPr lang="en-US" sz="2400" dirty="0" smtClean="0"/>
          </a:p>
          <a:p>
            <a:pPr algn="ctr"/>
            <a:r>
              <a:rPr lang="ru-RU" sz="2400" dirty="0" smtClean="0"/>
              <a:t> </a:t>
            </a:r>
            <a:r>
              <a:rPr lang="ru-RU" sz="2400" dirty="0"/>
              <a:t>об энергиях возбуждения атома, </a:t>
            </a:r>
            <a:endParaRPr lang="en-US" sz="2400" dirty="0" smtClean="0"/>
          </a:p>
          <a:p>
            <a:pPr algn="ctr"/>
            <a:r>
              <a:rPr lang="ru-RU" sz="2400" dirty="0" smtClean="0"/>
              <a:t>энергиях </a:t>
            </a:r>
            <a:r>
              <a:rPr lang="ru-RU" sz="2400" dirty="0"/>
              <a:t>ионизации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00100" y="2413338"/>
            <a:ext cx="707236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/>
              <a:t>Знание распределения плотности </a:t>
            </a:r>
            <a:endParaRPr lang="en-US" sz="2400" dirty="0" smtClean="0"/>
          </a:p>
          <a:p>
            <a:pPr algn="ctr"/>
            <a:r>
              <a:rPr lang="ru-RU" sz="2400" dirty="0" smtClean="0"/>
              <a:t>электронного </a:t>
            </a:r>
            <a:r>
              <a:rPr lang="ru-RU" sz="2400" dirty="0"/>
              <a:t>заряда в атоме </a:t>
            </a:r>
            <a:r>
              <a:rPr lang="ru-RU" sz="2400" dirty="0" smtClean="0"/>
              <a:t>и</a:t>
            </a:r>
            <a:endParaRPr lang="en-US" sz="2400" dirty="0" smtClean="0"/>
          </a:p>
          <a:p>
            <a:pPr algn="ctr"/>
            <a:r>
              <a:rPr lang="ru-RU" sz="2400" dirty="0" smtClean="0"/>
              <a:t> </a:t>
            </a:r>
            <a:r>
              <a:rPr lang="ru-RU" sz="2400" dirty="0"/>
              <a:t>её изменений </a:t>
            </a:r>
            <a:endParaRPr lang="en-US" sz="2400" dirty="0" smtClean="0"/>
          </a:p>
          <a:p>
            <a:pPr algn="ctr"/>
            <a:r>
              <a:rPr lang="ru-RU" sz="2400" dirty="0" smtClean="0"/>
              <a:t>при </a:t>
            </a:r>
            <a:r>
              <a:rPr lang="ru-RU" sz="2400" dirty="0"/>
              <a:t>внешних взаимодействиях </a:t>
            </a:r>
            <a:endParaRPr lang="en-US" sz="2400" dirty="0" smtClean="0"/>
          </a:p>
          <a:p>
            <a:pPr algn="ctr"/>
            <a:r>
              <a:rPr lang="ru-RU" sz="2400" dirty="0" smtClean="0"/>
              <a:t>позволяет </a:t>
            </a:r>
            <a:r>
              <a:rPr lang="ru-RU" sz="2400" dirty="0"/>
              <a:t>предсказать тип химических связей, которые может образовывать атом</a:t>
            </a:r>
            <a:r>
              <a:rPr lang="ru-RU" sz="2400" dirty="0" smtClean="0"/>
              <a:t>,</a:t>
            </a:r>
            <a:endParaRPr lang="en-US" sz="2400" dirty="0" smtClean="0"/>
          </a:p>
          <a:p>
            <a:pPr algn="ctr"/>
            <a:r>
              <a:rPr lang="ru-RU" sz="2400" dirty="0" smtClean="0"/>
              <a:t> </a:t>
            </a:r>
            <a:r>
              <a:rPr lang="ru-RU" sz="2400" dirty="0"/>
              <a:t>поведение иона в кристаллической решётке. 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71472" y="1859340"/>
            <a:ext cx="857252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/>
              <a:t>Сведения о структуре и характеристиках уровней энергии атомов и ионов чрезвычайно важны для устройств </a:t>
            </a:r>
            <a:endParaRPr lang="en-US" sz="2400" dirty="0" smtClean="0"/>
          </a:p>
          <a:p>
            <a:pPr algn="ctr"/>
            <a:r>
              <a:rPr lang="ru-RU" sz="2400" b="1" dirty="0" smtClean="0"/>
              <a:t>квантовой </a:t>
            </a:r>
            <a:r>
              <a:rPr lang="ru-RU" sz="2400" b="1" dirty="0"/>
              <a:t>электроники</a:t>
            </a:r>
            <a:r>
              <a:rPr lang="ru-RU" sz="2400" dirty="0" smtClean="0"/>
              <a:t>.</a:t>
            </a:r>
            <a:endParaRPr lang="en-US" sz="2400" dirty="0" smtClean="0"/>
          </a:p>
          <a:p>
            <a:pPr algn="ctr"/>
            <a:r>
              <a:rPr lang="ru-RU" sz="2400" dirty="0" smtClean="0"/>
              <a:t> </a:t>
            </a:r>
            <a:r>
              <a:rPr lang="ru-RU" sz="2400" dirty="0"/>
              <a:t>Поведение атомов и ионов при столкновениях - их ионизация, возбуждение, перезарядка - существенно </a:t>
            </a:r>
            <a:endParaRPr lang="en-US" sz="2400" dirty="0" smtClean="0"/>
          </a:p>
          <a:p>
            <a:pPr algn="ctr"/>
            <a:r>
              <a:rPr lang="ru-RU" sz="2400" dirty="0" smtClean="0"/>
              <a:t>для </a:t>
            </a:r>
            <a:r>
              <a:rPr lang="ru-RU" sz="2400" dirty="0"/>
              <a:t>физики </a:t>
            </a:r>
            <a:r>
              <a:rPr lang="ru-RU" sz="2400" b="1" dirty="0"/>
              <a:t>плазмы</a:t>
            </a:r>
            <a:r>
              <a:rPr lang="ru-RU" sz="2400" dirty="0"/>
              <a:t>. </a:t>
            </a:r>
            <a:endParaRPr lang="en-US" sz="2400" dirty="0" smtClean="0"/>
          </a:p>
          <a:p>
            <a:pPr algn="ctr"/>
            <a:r>
              <a:rPr lang="ru-RU" sz="2400" dirty="0" smtClean="0"/>
              <a:t>Знание </a:t>
            </a:r>
            <a:r>
              <a:rPr lang="ru-RU" sz="2400" dirty="0"/>
              <a:t>детальной структуры уровней энергии атомов, особенно многократно ионизованных, </a:t>
            </a:r>
            <a:endParaRPr lang="en-US" sz="2400" dirty="0" smtClean="0"/>
          </a:p>
          <a:p>
            <a:pPr algn="ctr"/>
            <a:r>
              <a:rPr lang="ru-RU" sz="2400" dirty="0" smtClean="0"/>
              <a:t>важно </a:t>
            </a:r>
            <a:r>
              <a:rPr lang="ru-RU" sz="2400" dirty="0"/>
              <a:t>для астрофизики.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561</Words>
  <Application>Microsoft Office PowerPoint</Application>
  <PresentationFormat>Экран (4:3)</PresentationFormat>
  <Paragraphs>77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5</cp:revision>
  <dcterms:created xsi:type="dcterms:W3CDTF">2012-03-08T06:17:18Z</dcterms:created>
  <dcterms:modified xsi:type="dcterms:W3CDTF">2012-03-08T07:00:27Z</dcterms:modified>
</cp:coreProperties>
</file>